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9" r:id="rId5"/>
    <p:sldId id="260" r:id="rId6"/>
    <p:sldId id="262" r:id="rId7"/>
    <p:sldId id="263" r:id="rId8"/>
    <p:sldId id="273" r:id="rId9"/>
    <p:sldId id="264" r:id="rId10"/>
    <p:sldId id="267" r:id="rId11"/>
    <p:sldId id="269" r:id="rId12"/>
    <p:sldId id="268" r:id="rId13"/>
    <p:sldId id="272" r:id="rId14"/>
    <p:sldId id="270" r:id="rId15"/>
    <p:sldId id="261" r:id="rId16"/>
    <p:sldId id="271" r:id="rId17"/>
    <p:sldId id="266" r:id="rId1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92" autoAdjust="0"/>
  </p:normalViewPr>
  <p:slideViewPr>
    <p:cSldViewPr>
      <p:cViewPr varScale="1">
        <p:scale>
          <a:sx n="62" d="100"/>
          <a:sy n="62" d="100"/>
        </p:scale>
        <p:origin x="108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5/10/2018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5/10/2018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5/10/2018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5/10/2018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5/10/2018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5/10/2018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5/10/2018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5/10/2018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5/10/2018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5/10/2018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5/10/2018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5/10/2018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5/10/2018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5/10/2018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#2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AGREEMENT</a:t>
            </a:r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INVERTED SENTENCES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3848" y="1416424"/>
            <a:ext cx="11201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sym typeface="Webdings" panose="05030102010509060703" pitchFamily="18" charset="2"/>
              </a:rPr>
              <a:t></a:t>
            </a:r>
            <a:r>
              <a:rPr lang="en-US" sz="2800" b="1" dirty="0">
                <a:solidFill>
                  <a:schemeClr val="accent3"/>
                </a:solidFill>
              </a:rPr>
              <a:t>Sometimes a subject comes after the verb. It may be helpful to </a:t>
            </a:r>
          </a:p>
          <a:p>
            <a:r>
              <a:rPr lang="en-US" sz="2800" b="1" dirty="0">
                <a:solidFill>
                  <a:schemeClr val="accent3"/>
                </a:solidFill>
              </a:rPr>
              <a:t>    re-write the sentence in your head so that it begins with the   </a:t>
            </a:r>
          </a:p>
          <a:p>
            <a:r>
              <a:rPr lang="en-US" sz="2800" b="1" dirty="0">
                <a:solidFill>
                  <a:schemeClr val="accent3"/>
                </a:solidFill>
              </a:rPr>
              <a:t>    verb.</a:t>
            </a:r>
          </a:p>
          <a:p>
            <a:endParaRPr lang="en-US" sz="2800" b="1" dirty="0">
              <a:solidFill>
                <a:schemeClr val="accent3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There (is, are) four hurdles to jump.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Four </a:t>
            </a:r>
            <a:r>
              <a:rPr lang="en-US" sz="2800" b="1" u="sng" dirty="0">
                <a:solidFill>
                  <a:schemeClr val="accent1"/>
                </a:solidFill>
              </a:rPr>
              <a:t>hurdles</a:t>
            </a:r>
            <a:r>
              <a:rPr lang="en-US" sz="2800" b="1" u="sng" dirty="0"/>
              <a:t> </a:t>
            </a:r>
            <a:r>
              <a:rPr lang="en-US" sz="2800" b="1" u="sng" dirty="0">
                <a:solidFill>
                  <a:schemeClr val="accent3"/>
                </a:solidFill>
              </a:rPr>
              <a:t>ARE</a:t>
            </a:r>
            <a:r>
              <a:rPr lang="en-US" sz="2800" b="1" u="sng" dirty="0"/>
              <a:t> </a:t>
            </a:r>
            <a:r>
              <a:rPr lang="en-US" sz="2800" b="1" dirty="0"/>
              <a:t>there to jump.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There (is, are) a high hurdle to jump.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 high </a:t>
            </a:r>
            <a:r>
              <a:rPr lang="en-US" sz="2800" b="1" u="sng" dirty="0">
                <a:solidFill>
                  <a:schemeClr val="accent1"/>
                </a:solidFill>
              </a:rPr>
              <a:t>hurdle</a:t>
            </a:r>
            <a:r>
              <a:rPr lang="en-US" sz="2800" b="1" u="sng" dirty="0"/>
              <a:t> </a:t>
            </a:r>
            <a:r>
              <a:rPr lang="en-US" sz="2800" b="1" u="sng" dirty="0">
                <a:solidFill>
                  <a:schemeClr val="accent3"/>
                </a:solidFill>
              </a:rPr>
              <a:t>IS</a:t>
            </a:r>
            <a:r>
              <a:rPr lang="en-US" sz="2800" b="1" u="sng" dirty="0"/>
              <a:t> </a:t>
            </a:r>
            <a:r>
              <a:rPr lang="en-US" sz="2800" b="1" dirty="0"/>
              <a:t>there to jump.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Here (is, are) the keys.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 </a:t>
            </a:r>
            <a:r>
              <a:rPr lang="en-US" sz="2800" b="1" u="sng" dirty="0">
                <a:solidFill>
                  <a:schemeClr val="accent1"/>
                </a:solidFill>
              </a:rPr>
              <a:t>keys</a:t>
            </a:r>
            <a:r>
              <a:rPr lang="en-US" sz="2800" b="1" u="sng" dirty="0"/>
              <a:t> </a:t>
            </a:r>
            <a:r>
              <a:rPr lang="en-US" sz="2800" b="1" u="sng" dirty="0">
                <a:solidFill>
                  <a:schemeClr val="accent3"/>
                </a:solidFill>
              </a:rPr>
              <a:t>ARE</a:t>
            </a:r>
            <a:r>
              <a:rPr lang="en-US" sz="2800" b="1" u="sng" dirty="0"/>
              <a:t> </a:t>
            </a:r>
            <a:r>
              <a:rPr lang="en-US" sz="2800" b="1" dirty="0"/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342932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8883" y="1676400"/>
            <a:ext cx="98285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to worksheet to practice identifying the subject and verb.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to </a:t>
            </a:r>
            <a:r>
              <a:rPr 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Kahoot</a:t>
            </a:r>
            <a:r>
              <a:rPr 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more practice.</a:t>
            </a:r>
          </a:p>
        </p:txBody>
      </p:sp>
    </p:spTree>
    <p:extLst>
      <p:ext uri="{BB962C8B-B14F-4D97-AF65-F5344CB8AC3E}">
        <p14:creationId xmlns:p14="http://schemas.microsoft.com/office/powerpoint/2010/main" val="60773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212" y="2362200"/>
            <a:ext cx="9371488" cy="2105367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PRONOUN/ANTECEDENT AGREEMENT</a:t>
            </a:r>
          </a:p>
        </p:txBody>
      </p:sp>
    </p:spTree>
    <p:extLst>
      <p:ext uri="{BB962C8B-B14F-4D97-AF65-F5344CB8AC3E}">
        <p14:creationId xmlns:p14="http://schemas.microsoft.com/office/powerpoint/2010/main" val="159498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65111" y="1447800"/>
            <a:ext cx="11923713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chemeClr val="accent3"/>
                </a:solidFill>
                <a:sym typeface="Webdings" panose="05030102010509060703" pitchFamily="18" charset="2"/>
              </a:rPr>
              <a:t>Pronouns must agree in number with their antecedents (the word the pronoun refers back to)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dirty="0">
                <a:sym typeface="Webdings" panose="05030102010509060703" pitchFamily="18" charset="2"/>
              </a:rPr>
              <a:t>The </a:t>
            </a:r>
            <a:r>
              <a:rPr lang="en-US" sz="2600" b="1" u="sng" dirty="0">
                <a:solidFill>
                  <a:schemeClr val="accent1"/>
                </a:solidFill>
                <a:sym typeface="Webdings" panose="05030102010509060703" pitchFamily="18" charset="2"/>
              </a:rPr>
              <a:t>camp</a:t>
            </a:r>
            <a:r>
              <a:rPr lang="en-US" sz="2600" b="1" dirty="0">
                <a:sym typeface="Webdings" panose="05030102010509060703" pitchFamily="18" charset="2"/>
              </a:rPr>
              <a:t> has to maintain </a:t>
            </a:r>
            <a:r>
              <a:rPr lang="en-US" sz="2600" b="1" u="sng" dirty="0">
                <a:solidFill>
                  <a:schemeClr val="accent3"/>
                </a:solidFill>
                <a:sym typeface="Webdings" panose="05030102010509060703" pitchFamily="18" charset="2"/>
              </a:rPr>
              <a:t>its</a:t>
            </a:r>
            <a:r>
              <a:rPr lang="en-US" sz="2600" b="1" dirty="0">
                <a:sym typeface="Webdings" panose="05030102010509060703" pitchFamily="18" charset="2"/>
              </a:rPr>
              <a:t> grounds for a successful summer season.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dirty="0">
                <a:sym typeface="Webdings" panose="05030102010509060703" pitchFamily="18" charset="2"/>
              </a:rPr>
              <a:t>The </a:t>
            </a:r>
            <a:r>
              <a:rPr lang="en-US" sz="2600" b="1" u="sng" dirty="0">
                <a:solidFill>
                  <a:schemeClr val="accent1"/>
                </a:solidFill>
                <a:sym typeface="Webdings" panose="05030102010509060703" pitchFamily="18" charset="2"/>
              </a:rPr>
              <a:t>camps</a:t>
            </a:r>
            <a:r>
              <a:rPr lang="en-US" sz="2600" b="1" dirty="0">
                <a:sym typeface="Webdings" panose="05030102010509060703" pitchFamily="18" charset="2"/>
              </a:rPr>
              <a:t> have to maintain </a:t>
            </a:r>
            <a:r>
              <a:rPr lang="en-US" sz="2600" b="1" u="sng" dirty="0">
                <a:solidFill>
                  <a:schemeClr val="accent3"/>
                </a:solidFill>
                <a:sym typeface="Webdings" panose="05030102010509060703" pitchFamily="18" charset="2"/>
              </a:rPr>
              <a:t>their</a:t>
            </a:r>
            <a:r>
              <a:rPr lang="en-US" sz="2600" b="1" dirty="0">
                <a:sym typeface="Webdings" panose="05030102010509060703" pitchFamily="18" charset="2"/>
              </a:rPr>
              <a:t> grounds for a successful summer season.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dirty="0">
                <a:sym typeface="Webdings" panose="05030102010509060703" pitchFamily="18" charset="2"/>
              </a:rPr>
              <a:t>With a $125 parking fee, the </a:t>
            </a:r>
            <a:r>
              <a:rPr lang="en-US" sz="2600" b="1" u="sng" dirty="0">
                <a:solidFill>
                  <a:schemeClr val="accent1"/>
                </a:solidFill>
                <a:sym typeface="Webdings" panose="05030102010509060703" pitchFamily="18" charset="2"/>
              </a:rPr>
              <a:t>school</a:t>
            </a:r>
            <a:r>
              <a:rPr lang="en-US" sz="2600" b="1" dirty="0">
                <a:sym typeface="Webdings" panose="05030102010509060703" pitchFamily="18" charset="2"/>
              </a:rPr>
              <a:t> is able to contribute more money to </a:t>
            </a:r>
            <a:r>
              <a:rPr lang="en-US" sz="2600" b="1" u="sng" dirty="0">
                <a:solidFill>
                  <a:schemeClr val="accent3"/>
                </a:solidFill>
                <a:sym typeface="Webdings" panose="05030102010509060703" pitchFamily="18" charset="2"/>
              </a:rPr>
              <a:t>its</a:t>
            </a:r>
            <a:r>
              <a:rPr lang="en-US" sz="2600" b="1" dirty="0">
                <a:sym typeface="Webdings" panose="05030102010509060703" pitchFamily="18" charset="2"/>
              </a:rPr>
              <a:t> scholarship fund.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dirty="0">
                <a:sym typeface="Webdings" panose="05030102010509060703" pitchFamily="18" charset="2"/>
              </a:rPr>
              <a:t>With a $125 parking fee, the </a:t>
            </a:r>
            <a:r>
              <a:rPr lang="en-US" sz="2600" b="1" u="sng" dirty="0">
                <a:solidFill>
                  <a:schemeClr val="accent1"/>
                </a:solidFill>
                <a:sym typeface="Webdings" panose="05030102010509060703" pitchFamily="18" charset="2"/>
              </a:rPr>
              <a:t>schools</a:t>
            </a:r>
            <a:r>
              <a:rPr lang="en-US" sz="2600" b="1" dirty="0">
                <a:sym typeface="Webdings" panose="05030102010509060703" pitchFamily="18" charset="2"/>
              </a:rPr>
              <a:t> are able to contribute more money to </a:t>
            </a:r>
            <a:r>
              <a:rPr lang="en-US" sz="2600" b="1" u="sng" dirty="0">
                <a:solidFill>
                  <a:schemeClr val="accent3"/>
                </a:solidFill>
                <a:sym typeface="Webdings" panose="05030102010509060703" pitchFamily="18" charset="2"/>
              </a:rPr>
              <a:t>their</a:t>
            </a:r>
            <a:r>
              <a:rPr lang="en-US" sz="2600" b="1" dirty="0">
                <a:sym typeface="Webdings" panose="05030102010509060703" pitchFamily="18" charset="2"/>
              </a:rPr>
              <a:t> scholarship fund.</a:t>
            </a:r>
          </a:p>
          <a:p>
            <a:endParaRPr lang="en-US" b="1" dirty="0">
              <a:solidFill>
                <a:schemeClr val="accent3"/>
              </a:solidFill>
              <a:sym typeface="Webdings" panose="05030102010509060703" pitchFamily="18" charset="2"/>
            </a:endParaRPr>
          </a:p>
          <a:p>
            <a:endParaRPr lang="en-US" b="1" dirty="0">
              <a:solidFill>
                <a:schemeClr val="accent3"/>
              </a:solidFill>
              <a:sym typeface="Webdings" panose="05030102010509060703" pitchFamily="18" charset="2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40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89262D-D92D-4A24-9C96-7FF023A20699}"/>
              </a:ext>
            </a:extLst>
          </p:cNvPr>
          <p:cNvSpPr txBox="1"/>
          <p:nvPr/>
        </p:nvSpPr>
        <p:spPr>
          <a:xfrm>
            <a:off x="1217612" y="2057400"/>
            <a:ext cx="944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Either teacher page</a:t>
            </a:r>
          </a:p>
          <a:p>
            <a:r>
              <a:rPr lang="en-US" sz="3200" dirty="0"/>
              <a:t>                Or</a:t>
            </a:r>
          </a:p>
          <a:p>
            <a:r>
              <a:rPr lang="en-US" sz="3200" dirty="0"/>
              <a:t>Writing Workbook (from side counter):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pages 116-117, #1-8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page 118, #1-5</a:t>
            </a:r>
          </a:p>
        </p:txBody>
      </p:sp>
    </p:spTree>
    <p:extLst>
      <p:ext uri="{BB962C8B-B14F-4D97-AF65-F5344CB8AC3E}">
        <p14:creationId xmlns:p14="http://schemas.microsoft.com/office/powerpoint/2010/main" val="378618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212" y="2362200"/>
            <a:ext cx="9371488" cy="2105367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SUBJECT/VERB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AGREEMENT</a:t>
            </a:r>
          </a:p>
        </p:txBody>
      </p:sp>
    </p:spTree>
    <p:extLst>
      <p:ext uri="{BB962C8B-B14F-4D97-AF65-F5344CB8AC3E}">
        <p14:creationId xmlns:p14="http://schemas.microsoft.com/office/powerpoint/2010/main" val="293709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to PAY ATTENTION 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0012" y="1447800"/>
            <a:ext cx="11430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ym typeface="Webdings" panose="05030102010509060703" pitchFamily="18" charset="2"/>
              </a:rPr>
              <a:t> </a:t>
            </a:r>
            <a:r>
              <a:rPr lang="en-US" sz="3600" dirty="0"/>
              <a:t>Number</a:t>
            </a:r>
          </a:p>
          <a:p>
            <a:pPr marL="914400" indent="-2825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Compound Subjects</a:t>
            </a:r>
          </a:p>
          <a:p>
            <a:pPr marL="914400" indent="-2825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Either/Or </a:t>
            </a:r>
            <a:r>
              <a:rPr lang="en-US" sz="3600" i="1" dirty="0"/>
              <a:t>and</a:t>
            </a:r>
            <a:r>
              <a:rPr lang="en-US" sz="3600" dirty="0"/>
              <a:t> Neither/Nor</a:t>
            </a:r>
          </a:p>
          <a:p>
            <a:pPr marL="914400" indent="-2825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Collectives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ym typeface="Webdings" panose="05030102010509060703" pitchFamily="18" charset="2"/>
              </a:rPr>
              <a:t> </a:t>
            </a:r>
            <a:r>
              <a:rPr lang="en-US" sz="3600" dirty="0"/>
              <a:t>Gap between the subject and verb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ym typeface="Webdings" panose="05030102010509060703" pitchFamily="18" charset="2"/>
              </a:rPr>
              <a:t> </a:t>
            </a:r>
            <a:r>
              <a:rPr lang="en-US" sz="3600" dirty="0"/>
              <a:t>Inverted Sentences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0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NUMBER-general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212" y="1676400"/>
            <a:ext cx="11277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ebdings" panose="05030102010509060703" pitchFamily="18" charset="2"/>
              <a:buChar char="ë"/>
            </a:pPr>
            <a:r>
              <a:rPr lang="en-US" sz="2800" b="1" dirty="0">
                <a:solidFill>
                  <a:schemeClr val="accent3"/>
                </a:solidFill>
              </a:rPr>
              <a:t>A subject, whether plural or singular, needs a verb to match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 </a:t>
            </a:r>
            <a:r>
              <a:rPr lang="en-US" sz="2800" b="1" dirty="0">
                <a:solidFill>
                  <a:schemeClr val="accent1"/>
                </a:solidFill>
              </a:rPr>
              <a:t>commuters take </a:t>
            </a:r>
            <a:r>
              <a:rPr lang="en-US" sz="2800" b="1" dirty="0"/>
              <a:t>the train to work every morning.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3"/>
                </a:solidFill>
              </a:rPr>
              <a:t>Bill takes </a:t>
            </a:r>
            <a:r>
              <a:rPr lang="en-US" sz="2800" b="1" dirty="0"/>
              <a:t>the train to work every morning.</a:t>
            </a:r>
          </a:p>
          <a:p>
            <a:endParaRPr lang="en-US" sz="2800" b="1" dirty="0"/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 baseball </a:t>
            </a:r>
            <a:r>
              <a:rPr lang="en-US" sz="2800" b="1" dirty="0">
                <a:solidFill>
                  <a:schemeClr val="accent1"/>
                </a:solidFill>
              </a:rPr>
              <a:t>fans cheer </a:t>
            </a:r>
            <a:r>
              <a:rPr lang="en-US" sz="2800" b="1" dirty="0"/>
              <a:t>wildly whenever a player hits a home run.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The baseball </a:t>
            </a:r>
            <a:r>
              <a:rPr lang="en-US" sz="2800" b="1" dirty="0">
                <a:solidFill>
                  <a:schemeClr val="accent3"/>
                </a:solidFill>
              </a:rPr>
              <a:t>fan cheers </a:t>
            </a:r>
            <a:r>
              <a:rPr lang="en-US" sz="2800" b="1" dirty="0"/>
              <a:t>wildly whenever his favorite player takes the plate.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5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6F6E9-F8CA-402E-8321-673BCE0AA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NUMBER, pronouns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D5DDB9-893A-461E-8558-0791A6E7D47E}"/>
              </a:ext>
            </a:extLst>
          </p:cNvPr>
          <p:cNvSpPr/>
          <p:nvPr/>
        </p:nvSpPr>
        <p:spPr>
          <a:xfrm>
            <a:off x="1191464" y="1600200"/>
            <a:ext cx="106941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ebdings" panose="05030102010509060703" pitchFamily="18" charset="2"/>
              <a:buChar char="ë"/>
            </a:pPr>
            <a:r>
              <a:rPr lang="en-US" sz="3200" b="1" dirty="0">
                <a:solidFill>
                  <a:schemeClr val="accent3"/>
                </a:solidFill>
              </a:rPr>
              <a:t>Singular pronouns:  each, someone, something, everybody, etc.</a:t>
            </a:r>
          </a:p>
          <a:p>
            <a:pPr marL="457200" indent="-457200">
              <a:buFont typeface="Webdings" panose="05030102010509060703" pitchFamily="18" charset="2"/>
              <a:buChar char="ë"/>
            </a:pPr>
            <a:endParaRPr lang="en-US" sz="3200" b="1" dirty="0">
              <a:solidFill>
                <a:schemeClr val="accent3"/>
              </a:solidFill>
            </a:endParaRP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1"/>
                </a:solidFill>
              </a:rPr>
              <a:t>Each</a:t>
            </a:r>
            <a:r>
              <a:rPr lang="en-US" sz="3200" b="1" dirty="0"/>
              <a:t> of these hot dogs </a:t>
            </a:r>
            <a:r>
              <a:rPr lang="en-US" sz="3200" b="1" dirty="0">
                <a:solidFill>
                  <a:schemeClr val="accent3"/>
                </a:solidFill>
              </a:rPr>
              <a:t>is</a:t>
            </a:r>
            <a:r>
              <a:rPr lang="en-US" sz="3200" b="1" dirty="0"/>
              <a:t> juicy.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1"/>
                </a:solidFill>
              </a:rPr>
              <a:t>Everybody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chemeClr val="accent3"/>
                </a:solidFill>
              </a:rPr>
              <a:t>knows</a:t>
            </a:r>
            <a:r>
              <a:rPr lang="en-US" sz="3200" b="1" dirty="0"/>
              <a:t> Mr. Jones.</a:t>
            </a:r>
          </a:p>
          <a:p>
            <a:pPr marL="349250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926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SUBJECTS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7012" y="1600200"/>
            <a:ext cx="1173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ebdings" panose="05030102010509060703" pitchFamily="18" charset="2"/>
              <a:buChar char="ë"/>
            </a:pPr>
            <a:r>
              <a:rPr lang="en-US" sz="3200" b="1" dirty="0">
                <a:solidFill>
                  <a:schemeClr val="accent3"/>
                </a:solidFill>
              </a:rPr>
              <a:t>When a subject is compound (joined by “and”), use a plural verb.</a:t>
            </a:r>
          </a:p>
          <a:p>
            <a:pPr marL="457200" indent="-457200">
              <a:buFont typeface="Webdings" panose="05030102010509060703" pitchFamily="18" charset="2"/>
              <a:buChar char="ë"/>
            </a:pPr>
            <a:endParaRPr lang="en-US" sz="3200" b="1" u="sng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The </a:t>
            </a:r>
            <a:r>
              <a:rPr lang="en-US" sz="3200" b="1" u="sng" dirty="0">
                <a:solidFill>
                  <a:schemeClr val="accent1"/>
                </a:solidFill>
              </a:rPr>
              <a:t>dog </a:t>
            </a:r>
            <a:r>
              <a:rPr lang="en-US" sz="32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and</a:t>
            </a:r>
            <a:r>
              <a:rPr lang="en-US" sz="3200" b="1" u="sng" dirty="0">
                <a:solidFill>
                  <a:schemeClr val="accent1"/>
                </a:solidFill>
              </a:rPr>
              <a:t> the cat </a:t>
            </a:r>
            <a:r>
              <a:rPr lang="en-US" sz="3200" b="1" dirty="0">
                <a:solidFill>
                  <a:schemeClr val="accent3"/>
                </a:solidFill>
              </a:rPr>
              <a:t>share</a:t>
            </a:r>
            <a:r>
              <a:rPr lang="en-US" sz="3200" b="1" dirty="0"/>
              <a:t> a food bowl.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New to the area, the </a:t>
            </a:r>
            <a:r>
              <a:rPr lang="en-US" sz="3200" b="1" u="sng" dirty="0">
                <a:solidFill>
                  <a:schemeClr val="accent1"/>
                </a:solidFill>
              </a:rPr>
              <a:t>doctor </a:t>
            </a:r>
            <a:r>
              <a:rPr lang="en-US" sz="32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and</a:t>
            </a:r>
            <a:r>
              <a:rPr lang="en-US" sz="3200" b="1" u="sng" dirty="0">
                <a:solidFill>
                  <a:schemeClr val="accent1"/>
                </a:solidFill>
              </a:rPr>
              <a:t> her child </a:t>
            </a:r>
            <a:r>
              <a:rPr lang="en-US" sz="3200" b="1" dirty="0">
                <a:solidFill>
                  <a:schemeClr val="accent3"/>
                </a:solidFill>
              </a:rPr>
              <a:t>hope</a:t>
            </a:r>
            <a:r>
              <a:rPr lang="en-US" sz="3200" b="1" dirty="0"/>
              <a:t> to settle into their home soon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202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29408"/>
            <a:ext cx="9751060" cy="12954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EITHER/OR…NEITHER/NOR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C05F3F-AC1B-4E6E-90FA-27B99BEF523B}"/>
              </a:ext>
            </a:extLst>
          </p:cNvPr>
          <p:cNvSpPr txBox="1"/>
          <p:nvPr/>
        </p:nvSpPr>
        <p:spPr>
          <a:xfrm>
            <a:off x="150813" y="1348800"/>
            <a:ext cx="120380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When subjects are joined by OR, NOR, EITHER/OR </a:t>
            </a:r>
            <a:r>
              <a:rPr lang="en-US" sz="3200" b="1" dirty="0" err="1"/>
              <a:t>or</a:t>
            </a:r>
            <a:r>
              <a:rPr lang="en-US" sz="3200" b="1" dirty="0"/>
              <a:t> NEITHER/NOR, look at the subject closest to the verb to determine which verb form to use.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/>
              <a:t>My aunt </a:t>
            </a:r>
            <a:r>
              <a:rPr lang="en-US" sz="3000" b="1" dirty="0">
                <a:highlight>
                  <a:srgbClr val="FFFF00"/>
                </a:highlight>
              </a:rPr>
              <a:t>or</a:t>
            </a:r>
            <a:r>
              <a:rPr lang="en-US" sz="3000" b="1" dirty="0"/>
              <a:t> </a:t>
            </a:r>
            <a:r>
              <a:rPr lang="en-US" sz="3000" b="1" u="sng" dirty="0">
                <a:solidFill>
                  <a:schemeClr val="accent1"/>
                </a:solidFill>
              </a:rPr>
              <a:t>my uncle </a:t>
            </a:r>
            <a:r>
              <a:rPr lang="en-US" sz="3000" b="1" u="sng" dirty="0">
                <a:solidFill>
                  <a:schemeClr val="accent3"/>
                </a:solidFill>
              </a:rPr>
              <a:t>is arriving</a:t>
            </a:r>
            <a:r>
              <a:rPr lang="en-US" sz="3000" b="1" dirty="0">
                <a:solidFill>
                  <a:schemeClr val="accent3"/>
                </a:solidFill>
              </a:rPr>
              <a:t> </a:t>
            </a:r>
            <a:r>
              <a:rPr lang="en-US" sz="3000" b="1" dirty="0"/>
              <a:t>by train today.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highlight>
                  <a:srgbClr val="FFFF00"/>
                </a:highlight>
              </a:rPr>
              <a:t>Neither</a:t>
            </a:r>
            <a:r>
              <a:rPr lang="en-US" sz="3000" b="1" dirty="0"/>
              <a:t> the plate </a:t>
            </a:r>
            <a:r>
              <a:rPr lang="en-US" sz="3000" b="1" dirty="0">
                <a:highlight>
                  <a:srgbClr val="FFFF00"/>
                </a:highlight>
              </a:rPr>
              <a:t>nor</a:t>
            </a:r>
            <a:r>
              <a:rPr lang="en-US" sz="3000" b="1" dirty="0"/>
              <a:t> the </a:t>
            </a:r>
            <a:r>
              <a:rPr lang="en-US" sz="3000" b="1" u="sng" dirty="0">
                <a:solidFill>
                  <a:schemeClr val="accent1"/>
                </a:solidFill>
              </a:rPr>
              <a:t>serving bowl </a:t>
            </a:r>
            <a:r>
              <a:rPr lang="en-US" sz="3000" b="1" u="sng" dirty="0">
                <a:solidFill>
                  <a:schemeClr val="accent3"/>
                </a:solidFill>
              </a:rPr>
              <a:t>belongs</a:t>
            </a:r>
            <a:r>
              <a:rPr lang="en-US" sz="3000" b="1" u="sng" dirty="0">
                <a:solidFill>
                  <a:srgbClr val="0070C0"/>
                </a:solidFill>
              </a:rPr>
              <a:t> </a:t>
            </a:r>
            <a:r>
              <a:rPr lang="en-US" sz="3000" b="1" dirty="0"/>
              <a:t>on that shelf.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highlight>
                  <a:srgbClr val="FFFF00"/>
                </a:highlight>
              </a:rPr>
              <a:t>Either</a:t>
            </a:r>
            <a:r>
              <a:rPr lang="en-US" sz="3000" b="1" dirty="0"/>
              <a:t> the doctors </a:t>
            </a:r>
            <a:r>
              <a:rPr lang="en-US" sz="3000" b="1" dirty="0">
                <a:highlight>
                  <a:srgbClr val="FFFF00"/>
                </a:highlight>
              </a:rPr>
              <a:t>or</a:t>
            </a:r>
            <a:r>
              <a:rPr lang="en-US" sz="3000" b="1" dirty="0"/>
              <a:t> the </a:t>
            </a:r>
            <a:r>
              <a:rPr lang="en-US" sz="3000" b="1" u="sng" dirty="0">
                <a:solidFill>
                  <a:schemeClr val="accent1"/>
                </a:solidFill>
              </a:rPr>
              <a:t>pharmacists</a:t>
            </a:r>
            <a:r>
              <a:rPr lang="en-US" sz="3000" b="1" u="sng" dirty="0"/>
              <a:t> </a:t>
            </a:r>
            <a:r>
              <a:rPr lang="en-US" sz="3000" b="1" u="sng" dirty="0">
                <a:solidFill>
                  <a:schemeClr val="accent3"/>
                </a:solidFill>
              </a:rPr>
              <a:t>are qualified </a:t>
            </a:r>
            <a:r>
              <a:rPr lang="en-US" sz="3000" b="1" dirty="0"/>
              <a:t>to work with medicine.</a:t>
            </a:r>
          </a:p>
        </p:txBody>
      </p:sp>
    </p:spTree>
    <p:extLst>
      <p:ext uri="{BB962C8B-B14F-4D97-AF65-F5344CB8AC3E}">
        <p14:creationId xmlns:p14="http://schemas.microsoft.com/office/powerpoint/2010/main" val="212813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COLLECTIVE NOUNS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213" y="1447800"/>
            <a:ext cx="11582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accent3"/>
                </a:solidFill>
                <a:sym typeface="Webdings" panose="05030102010509060703" pitchFamily="18" charset="2"/>
              </a:rPr>
              <a:t></a:t>
            </a:r>
            <a:r>
              <a:rPr lang="en-US" sz="2800" b="1" dirty="0">
                <a:solidFill>
                  <a:schemeClr val="accent3"/>
                </a:solidFill>
              </a:rPr>
              <a:t>Collective nouns are tricky; is the individual or group being </a:t>
            </a:r>
          </a:p>
          <a:p>
            <a:r>
              <a:rPr lang="en-US" sz="2800" b="1" dirty="0">
                <a:solidFill>
                  <a:schemeClr val="accent3"/>
                </a:solidFill>
              </a:rPr>
              <a:t>    emphasized?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2800" b="1" dirty="0"/>
              <a:t>A </a:t>
            </a:r>
            <a:r>
              <a:rPr lang="en-US" sz="2800" b="1" u="sng" dirty="0">
                <a:solidFill>
                  <a:schemeClr val="accent1"/>
                </a:solidFill>
              </a:rPr>
              <a:t>majority</a:t>
            </a:r>
            <a:r>
              <a:rPr lang="en-US" sz="2800" b="1" dirty="0"/>
              <a:t> of the committee </a:t>
            </a:r>
            <a:r>
              <a:rPr lang="en-US" sz="2800" b="1" u="sng" dirty="0">
                <a:solidFill>
                  <a:schemeClr val="accent3"/>
                </a:solidFill>
              </a:rPr>
              <a:t>have signed </a:t>
            </a:r>
            <a:r>
              <a:rPr lang="en-US" sz="2800" b="1" dirty="0"/>
              <a:t>their names to the report. (group)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2800" b="1" dirty="0"/>
              <a:t>A </a:t>
            </a:r>
            <a:r>
              <a:rPr lang="en-US" sz="2800" b="1" u="sng" dirty="0">
                <a:solidFill>
                  <a:schemeClr val="accent1"/>
                </a:solidFill>
              </a:rPr>
              <a:t>number</a:t>
            </a:r>
            <a:r>
              <a:rPr lang="en-US" sz="2800" b="1" dirty="0"/>
              <a:t> of fans </a:t>
            </a:r>
            <a:r>
              <a:rPr lang="en-US" sz="2800" b="1" u="sng" dirty="0">
                <a:solidFill>
                  <a:schemeClr val="accent3"/>
                </a:solidFill>
              </a:rPr>
              <a:t>attend</a:t>
            </a:r>
            <a:r>
              <a:rPr lang="en-US" sz="2800" b="1" dirty="0"/>
              <a:t> games with jerseys, hats, pennants, and rally towels. (group)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2800" b="1" dirty="0"/>
              <a:t>The </a:t>
            </a:r>
            <a:r>
              <a:rPr lang="en-US" sz="2800" b="1" u="sng" dirty="0">
                <a:solidFill>
                  <a:schemeClr val="accent1"/>
                </a:solidFill>
              </a:rPr>
              <a:t>number</a:t>
            </a:r>
            <a:r>
              <a:rPr lang="en-US" sz="2800" b="1" dirty="0"/>
              <a:t> of fans who cheer on the team </a:t>
            </a:r>
            <a:r>
              <a:rPr lang="en-US" sz="2800" b="1" u="sng" dirty="0">
                <a:solidFill>
                  <a:schemeClr val="accent3"/>
                </a:solidFill>
              </a:rPr>
              <a:t>grows</a:t>
            </a:r>
            <a:r>
              <a:rPr lang="en-US" sz="2800" b="1" dirty="0"/>
              <a:t> with each win. (group)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accent1"/>
                </a:solidFill>
              </a:rPr>
              <a:t>Five dollars </a:t>
            </a:r>
            <a:r>
              <a:rPr lang="en-US" sz="2800" b="1" i="1" dirty="0">
                <a:solidFill>
                  <a:schemeClr val="accent3"/>
                </a:solidFill>
              </a:rPr>
              <a:t>is</a:t>
            </a:r>
            <a:r>
              <a:rPr lang="en-US" sz="2800" b="1" i="1" dirty="0"/>
              <a:t> </a:t>
            </a:r>
            <a:r>
              <a:rPr lang="en-US" sz="2800" b="1" dirty="0"/>
              <a:t>a lot of money. (single amount of money)</a:t>
            </a:r>
          </a:p>
          <a:p>
            <a:pPr marL="577850" indent="-22860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accent1"/>
                </a:solidFill>
              </a:rPr>
              <a:t>Macaroni and cheese </a:t>
            </a:r>
            <a:r>
              <a:rPr lang="en-US" sz="2800" b="1" u="sng" dirty="0">
                <a:solidFill>
                  <a:schemeClr val="accent3"/>
                </a:solidFill>
              </a:rPr>
              <a:t>is</a:t>
            </a:r>
            <a:r>
              <a:rPr lang="en-US" sz="2800" b="1" u="sng" dirty="0"/>
              <a:t> </a:t>
            </a:r>
            <a:r>
              <a:rPr lang="en-US" sz="2800" b="1" dirty="0"/>
              <a:t>my niece’s favorite meal. (it’s a single dish)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4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1905-D15C-4677-B968-7FDFD1A7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GAPS BETWEEN THE SUBJECT AND VERB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778CE5-A27B-4BEA-BBDD-10EE3AFB8458}"/>
              </a:ext>
            </a:extLst>
          </p:cNvPr>
          <p:cNvSpPr txBox="1"/>
          <p:nvPr/>
        </p:nvSpPr>
        <p:spPr>
          <a:xfrm>
            <a:off x="684212" y="1676400"/>
            <a:ext cx="11049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sym typeface="Webdings" panose="05030102010509060703" pitchFamily="18" charset="2"/>
              </a:rPr>
              <a:t></a:t>
            </a:r>
            <a:r>
              <a:rPr lang="en-US" sz="2800" b="1" dirty="0">
                <a:solidFill>
                  <a:schemeClr val="accent3"/>
                </a:solidFill>
              </a:rPr>
              <a:t>When you find your subject to determine the verb, don’t let the </a:t>
            </a:r>
          </a:p>
          <a:p>
            <a:r>
              <a:rPr lang="en-US" sz="2800" b="1" dirty="0">
                <a:solidFill>
                  <a:schemeClr val="accent3"/>
                </a:solidFill>
              </a:rPr>
              <a:t>    stuff in between them get in your way!</a:t>
            </a:r>
          </a:p>
          <a:p>
            <a:endParaRPr lang="en-US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accent1"/>
                </a:solidFill>
              </a:rPr>
              <a:t>Excitement</a:t>
            </a:r>
            <a:r>
              <a:rPr lang="en-US" sz="2800" b="1" dirty="0"/>
              <a:t>, as well as nervousness, </a:t>
            </a:r>
            <a:r>
              <a:rPr lang="en-US" sz="2800" b="1" u="sng" dirty="0">
                <a:solidFill>
                  <a:schemeClr val="accent1"/>
                </a:solidFill>
              </a:rPr>
              <a:t>is</a:t>
            </a:r>
            <a:r>
              <a:rPr lang="en-US" sz="2800" b="1" dirty="0"/>
              <a:t> the cause of her shaking.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</a:t>
            </a:r>
            <a:r>
              <a:rPr lang="en-US" sz="2800" b="1" u="sng" dirty="0">
                <a:solidFill>
                  <a:schemeClr val="accent3"/>
                </a:solidFill>
              </a:rPr>
              <a:t>politician</a:t>
            </a:r>
            <a:r>
              <a:rPr lang="en-US" sz="2800" b="1" dirty="0"/>
              <a:t>, along with the newsmen, </a:t>
            </a:r>
            <a:r>
              <a:rPr lang="en-US" sz="2800" b="1" u="sng" dirty="0">
                <a:solidFill>
                  <a:schemeClr val="accent3"/>
                </a:solidFill>
              </a:rPr>
              <a:t>is</a:t>
            </a:r>
            <a:r>
              <a:rPr lang="en-US" sz="2800" b="1" dirty="0"/>
              <a:t> expected shortly.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</a:t>
            </a:r>
            <a:r>
              <a:rPr lang="en-US" sz="2800" b="1" u="sng" dirty="0">
                <a:solidFill>
                  <a:schemeClr val="accent1"/>
                </a:solidFill>
              </a:rPr>
              <a:t>superheroes</a:t>
            </a:r>
            <a:r>
              <a:rPr lang="en-US" sz="2800" b="1" dirty="0"/>
              <a:t>, in addition to the police officer, </a:t>
            </a:r>
            <a:r>
              <a:rPr lang="en-US" sz="2800" b="1" u="sng" dirty="0">
                <a:solidFill>
                  <a:schemeClr val="accent1"/>
                </a:solidFill>
              </a:rPr>
              <a:t>are</a:t>
            </a:r>
            <a:r>
              <a:rPr lang="en-US" sz="2800" b="1" dirty="0"/>
              <a:t> fighting crime.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6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334</TotalTime>
  <Words>628</Words>
  <Application>Microsoft Office PowerPoint</Application>
  <PresentationFormat>Custom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Berlin Sans FB Demi</vt:lpstr>
      <vt:lpstr>Constantia</vt:lpstr>
      <vt:lpstr>Webdings</vt:lpstr>
      <vt:lpstr>Cooking 16x9</vt:lpstr>
      <vt:lpstr>GRAMMAR #2</vt:lpstr>
      <vt:lpstr>SUBJECT/VERB  AGREEMENT</vt:lpstr>
      <vt:lpstr>WHAT to PAY ATTENTION TO</vt:lpstr>
      <vt:lpstr>NUMBER-general</vt:lpstr>
      <vt:lpstr>NUMBER, pronouns</vt:lpstr>
      <vt:lpstr>COMPOUND SUBJECTS</vt:lpstr>
      <vt:lpstr>EITHER/OR…NEITHER/NOR</vt:lpstr>
      <vt:lpstr>COLLECTIVE NOUNS</vt:lpstr>
      <vt:lpstr>GAPS BETWEEN THE SUBJECT AND VERB</vt:lpstr>
      <vt:lpstr>INVERTED SENTENCES</vt:lpstr>
      <vt:lpstr> PRACTICE</vt:lpstr>
      <vt:lpstr>PRONOUN/ANTECEDENT AGREEMENT</vt:lpstr>
      <vt:lpstr>NUMBER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#2</dc:title>
  <dc:creator>Colleen Remar</dc:creator>
  <cp:lastModifiedBy>REMAR, COLLEEN</cp:lastModifiedBy>
  <cp:revision>24</cp:revision>
  <dcterms:created xsi:type="dcterms:W3CDTF">2018-05-08T02:23:26Z</dcterms:created>
  <dcterms:modified xsi:type="dcterms:W3CDTF">2018-05-10T18:46:33Z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